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400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39641-57BE-44CF-B21A-ADB3AABEDBC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8C49D-6076-417A-9267-0E33D7BE9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8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970FCFF-0D49-44E3-A00F-E132B4CCBBCD}" type="slidenum">
              <a:rPr lang="en-US" sz="1200" i="0">
                <a:latin typeface=".VnAristote" pitchFamily="34" charset="0"/>
              </a:rPr>
              <a:pPr algn="r" eaLnBrk="1" hangingPunct="1"/>
              <a:t>8</a:t>
            </a:fld>
            <a:endParaRPr lang="en-US" sz="1200" i="0"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85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122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80F8E78-8F4F-43FD-84BC-DFBE4770CFE4}" type="slidenum">
              <a:rPr lang="en-US" sz="1200" i="0">
                <a:latin typeface=".VnAristote" pitchFamily="34" charset="0"/>
              </a:rPr>
              <a:pPr algn="r" eaLnBrk="1" hangingPunct="1"/>
              <a:t>11</a:t>
            </a:fld>
            <a:endParaRPr lang="en-US" sz="1200" i="0"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498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122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80F8E78-8F4F-43FD-84BC-DFBE4770CFE4}" type="slidenum">
              <a:rPr lang="en-US" sz="1200" i="0">
                <a:latin typeface=".VnAristote" pitchFamily="34" charset="0"/>
              </a:rPr>
              <a:pPr algn="r" eaLnBrk="1" hangingPunct="1"/>
              <a:t>14</a:t>
            </a:fld>
            <a:endParaRPr lang="en-US" sz="1200" i="0"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734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CBDC066-8230-4E2D-AD2C-606BC9333E72}" type="slidenum">
              <a:rPr lang="en-US" altLang="en-US" sz="1200" i="0">
                <a:latin typeface=".VnAristote" pitchFamily="34" charset="0"/>
              </a:rPr>
              <a:pPr algn="r" eaLnBrk="1" hangingPunct="1"/>
              <a:t>15</a:t>
            </a:fld>
            <a:endParaRPr lang="en-US" altLang="en-US" sz="1200" i="0"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12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547DC66-C8A4-4725-9617-F51B2AE9186A}" type="slidenum">
              <a:rPr lang="en-US" sz="1200" i="0">
                <a:latin typeface=".VnAristote" pitchFamily="34" charset="0"/>
              </a:rPr>
              <a:pPr algn="r" eaLnBrk="1" hangingPunct="1"/>
              <a:t>18</a:t>
            </a:fld>
            <a:endParaRPr lang="en-US" sz="1200" i="0"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56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7C2565-BF8F-4504-AF6B-5B3EF3C901A4}" type="slidenum">
              <a:rPr lang="en-US" altLang="en-US" sz="1200" i="0">
                <a:latin typeface=".VnAristote" pitchFamily="34" charset="0"/>
              </a:rPr>
              <a:pPr algn="r" eaLnBrk="1" hangingPunct="1"/>
              <a:t>20</a:t>
            </a:fld>
            <a:endParaRPr lang="en-US" altLang="en-US" sz="1200" i="0"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521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E9FCB22-C83C-41CD-9B84-CF1874AFEDDE}" type="slidenum">
              <a:rPr lang="en-US" sz="1200" i="0">
                <a:latin typeface=".VnAristote" pitchFamily="34" charset="0"/>
              </a:rPr>
              <a:pPr algn="r" eaLnBrk="1" hangingPunct="1"/>
              <a:t>21</a:t>
            </a:fld>
            <a:endParaRPr lang="en-US" sz="1200" i="0"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752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10752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29DE-2575-4648-A92F-F8393F69B8B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0B04-C731-4C09-9B12-63023D995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4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29DE-2575-4648-A92F-F8393F69B8B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0B04-C731-4C09-9B12-63023D995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6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29DE-2575-4648-A92F-F8393F69B8B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0B04-C731-4C09-9B12-63023D995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0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29DE-2575-4648-A92F-F8393F69B8B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0B04-C731-4C09-9B12-63023D995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4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29DE-2575-4648-A92F-F8393F69B8B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0B04-C731-4C09-9B12-63023D995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7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29DE-2575-4648-A92F-F8393F69B8B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0B04-C731-4C09-9B12-63023D995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29DE-2575-4648-A92F-F8393F69B8B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0B04-C731-4C09-9B12-63023D995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4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29DE-2575-4648-A92F-F8393F69B8B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0B04-C731-4C09-9B12-63023D995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29DE-2575-4648-A92F-F8393F69B8B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0B04-C731-4C09-9B12-63023D995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29DE-2575-4648-A92F-F8393F69B8B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0B04-C731-4C09-9B12-63023D995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3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29DE-2575-4648-A92F-F8393F69B8B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0B04-C731-4C09-9B12-63023D995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5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229DE-2575-4648-A92F-F8393F69B8B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F0B04-C731-4C09-9B12-63023D995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4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785BC-9BA5-4C4A-83ED-43DDB583DC7C}"/>
              </a:ext>
            </a:extLst>
          </p:cNvPr>
          <p:cNvSpPr/>
          <p:nvPr/>
        </p:nvSpPr>
        <p:spPr>
          <a:xfrm>
            <a:off x="2657791" y="2047673"/>
            <a:ext cx="6761018" cy="16557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8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Chào</a:t>
            </a:r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8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mừng</a:t>
            </a:r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8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các</a:t>
            </a:r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8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em</a:t>
            </a:r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8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đến</a:t>
            </a:r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8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với</a:t>
            </a:r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8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tiết</a:t>
            </a:r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8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học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6351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ate.com - HƯỚNG DẪN QUY TRÌNH VIẾT CHỮ L HOA CỠ NHỎ_360p_Trim_Tr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3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189288" y="476251"/>
            <a:ext cx="5103812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hoa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L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267" name="Rectangle 61"/>
          <p:cNvSpPr>
            <a:spLocks noChangeArrowheads="1"/>
          </p:cNvSpPr>
          <p:nvPr/>
        </p:nvSpPr>
        <p:spPr bwMode="auto">
          <a:xfrm>
            <a:off x="3200400" y="1112838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>
                <a:latin typeface=".VnAristote" pitchFamily="34" charset="0"/>
              </a:rPr>
              <a:t> </a:t>
            </a:r>
          </a:p>
        </p:txBody>
      </p:sp>
      <p:grpSp>
        <p:nvGrpSpPr>
          <p:cNvPr id="11269" name="Group 31"/>
          <p:cNvGrpSpPr>
            <a:grpSpLocks/>
          </p:cNvGrpSpPr>
          <p:nvPr/>
        </p:nvGrpSpPr>
        <p:grpSpPr bwMode="auto">
          <a:xfrm>
            <a:off x="0" y="-38100"/>
            <a:ext cx="12192000" cy="6916738"/>
            <a:chOff x="0" y="-24"/>
            <a:chExt cx="5773" cy="4357"/>
          </a:xfrm>
        </p:grpSpPr>
        <p:pic>
          <p:nvPicPr>
            <p:cNvPr id="11273" name="Picture 32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33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34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Picture 35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18" y="1628775"/>
            <a:ext cx="3442466" cy="4076703"/>
          </a:xfrm>
          <a:prstGeom prst="rect">
            <a:avLst/>
          </a:prstGeom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211409" y="1427957"/>
            <a:ext cx="4953000" cy="50167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0">
                <a:latin typeface="Times New Roman" panose="02020603050405020304" pitchFamily="18" charset="0"/>
              </a:rPr>
              <a:t>Đặt bút giữa đường kẻ ngang 3 và 4, viết nét cong dưới lượn trở lên giữa đường kẻ ngang 3 và 4, chuyển hướng bút viết tiếp nét lượn dọc, rồi chuyển hướng bút viết tiếp nét lượn ngang, tạo vòng xoắn nhỏ ở chân chữ; dừng bút ở giữa đường kẻ ngang 1 và 2. </a:t>
            </a:r>
          </a:p>
        </p:txBody>
      </p:sp>
    </p:spTree>
    <p:extLst>
      <p:ext uri="{BB962C8B-B14F-4D97-AF65-F5344CB8AC3E}">
        <p14:creationId xmlns:p14="http://schemas.microsoft.com/office/powerpoint/2010/main" val="330821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1981201" y="914400"/>
            <a:ext cx="8488363" cy="579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Chữ hoa N được tạo bởi mấy nét?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Đó là những nét nào ?</a:t>
            </a: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5562600" y="3733801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47"/>
          <p:cNvSpPr>
            <a:spLocks noChangeArrowheads="1"/>
          </p:cNvSpPr>
          <p:nvPr/>
        </p:nvSpPr>
        <p:spPr bwMode="auto">
          <a:xfrm>
            <a:off x="1981201" y="5973764"/>
            <a:ext cx="5181600" cy="519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Chữ hoa N cao 2 đơn vị rưỡi.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743200" y="152400"/>
            <a:ext cx="6629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Quan sát, nhận xét chữ hoa N. </a:t>
            </a:r>
          </a:p>
        </p:txBody>
      </p:sp>
      <p:grpSp>
        <p:nvGrpSpPr>
          <p:cNvPr id="10247" name="Group 31"/>
          <p:cNvGrpSpPr>
            <a:grpSpLocks/>
          </p:cNvGrpSpPr>
          <p:nvPr/>
        </p:nvGrpSpPr>
        <p:grpSpPr bwMode="auto">
          <a:xfrm>
            <a:off x="0" y="-38100"/>
            <a:ext cx="12267446" cy="6916738"/>
            <a:chOff x="0" y="-24"/>
            <a:chExt cx="5773" cy="4357"/>
          </a:xfrm>
        </p:grpSpPr>
        <p:pic>
          <p:nvPicPr>
            <p:cNvPr id="10249" name="Picture 3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3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3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3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88" y="2024585"/>
            <a:ext cx="2992059" cy="3068290"/>
          </a:xfrm>
          <a:prstGeom prst="rect">
            <a:avLst/>
          </a:prstGeom>
        </p:spPr>
      </p:pic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6225382" y="2474934"/>
            <a:ext cx="4267200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Gồm 3 nét:</a:t>
            </a:r>
          </a:p>
          <a:p>
            <a:pPr algn="just" eaLnBrk="1" hangingPunct="1">
              <a:buFontTx/>
              <a:buChar char="-"/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Nét 1: Móc ngược trái</a:t>
            </a:r>
          </a:p>
          <a:p>
            <a:pPr algn="just" eaLnBrk="1" hangingPunct="1">
              <a:buFontTx/>
              <a:buChar char="-"/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Nét 2: Thẳng xiên.</a:t>
            </a:r>
          </a:p>
          <a:p>
            <a:pPr algn="just" eaLnBrk="1" hangingPunct="1">
              <a:buFontTx/>
              <a:buChar char="-"/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Nét 3: Móc xuôi phải. </a:t>
            </a:r>
          </a:p>
        </p:txBody>
      </p:sp>
    </p:spTree>
    <p:extLst>
      <p:ext uri="{BB962C8B-B14F-4D97-AF65-F5344CB8AC3E}">
        <p14:creationId xmlns:p14="http://schemas.microsoft.com/office/powerpoint/2010/main" val="263174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3" grpId="0" animBg="1"/>
      <p:bldP spid="2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ate.com - HƯỚNG DẪN QUY TRÌNH VIẾT CHỮ N HOA CỠ NHỎ_360p_Trim_Tr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4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189288" y="476251"/>
            <a:ext cx="5103812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hoa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N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267" name="Rectangle 61"/>
          <p:cNvSpPr>
            <a:spLocks noChangeArrowheads="1"/>
          </p:cNvSpPr>
          <p:nvPr/>
        </p:nvSpPr>
        <p:spPr bwMode="auto">
          <a:xfrm>
            <a:off x="3200400" y="1112838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>
                <a:latin typeface=".VnAristote" pitchFamily="34" charset="0"/>
              </a:rPr>
              <a:t> </a:t>
            </a:r>
          </a:p>
        </p:txBody>
      </p:sp>
      <p:grpSp>
        <p:nvGrpSpPr>
          <p:cNvPr id="11269" name="Group 31"/>
          <p:cNvGrpSpPr>
            <a:grpSpLocks/>
          </p:cNvGrpSpPr>
          <p:nvPr/>
        </p:nvGrpSpPr>
        <p:grpSpPr bwMode="auto">
          <a:xfrm>
            <a:off x="0" y="-38100"/>
            <a:ext cx="12192000" cy="6916738"/>
            <a:chOff x="0" y="-24"/>
            <a:chExt cx="5773" cy="4357"/>
          </a:xfrm>
        </p:grpSpPr>
        <p:pic>
          <p:nvPicPr>
            <p:cNvPr id="11273" name="Picture 32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33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34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Picture 35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88" y="1754283"/>
            <a:ext cx="2992059" cy="3068290"/>
          </a:xfrm>
          <a:prstGeom prst="rect">
            <a:avLst/>
          </a:prstGeom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741194" y="1387150"/>
            <a:ext cx="4648200" cy="4893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0">
                <a:latin typeface="Times New Roman" panose="02020603050405020304" pitchFamily="18" charset="0"/>
              </a:rPr>
              <a:t>- Nét 1: Đặt bút ở giữ đường kẻ ngang 1 và 2, viết nét móc ngược từ dưới lên, hơi lượn sang phải, dừng bút ở giữ đường kẻ 3 và 4.</a:t>
            </a:r>
          </a:p>
          <a:p>
            <a:pPr eaLnBrk="1" hangingPunct="1">
              <a:buFontTx/>
              <a:buChar char="-"/>
            </a:pPr>
            <a:r>
              <a:rPr lang="en-US" altLang="en-US" sz="2400" i="0">
                <a:latin typeface="Times New Roman" panose="02020603050405020304" pitchFamily="18" charset="0"/>
              </a:rPr>
              <a:t>Nét 2: Từ điểm dừng bút của nét 1, chuyển hướng đầu bút để viết nét thẳng xiên, dừng bút ở đường kẻ 1.</a:t>
            </a:r>
          </a:p>
          <a:p>
            <a:pPr eaLnBrk="1" hangingPunct="1"/>
            <a:r>
              <a:rPr lang="en-US" altLang="en-US" sz="2400" i="0">
                <a:latin typeface="Times New Roman" panose="02020603050405020304" pitchFamily="18" charset="0"/>
              </a:rPr>
              <a:t>- Nét 3: Từ điểm dừng bút của nét 2, chuyển hướng đầu bút để viết nét móc xuôi phải từ dưới lên, hơi nghiêng sang phải, đến giữa đường kẻ 3 và 4 thì lượn cong xuống, dừng bút ở đường kẻ 3</a:t>
            </a:r>
          </a:p>
        </p:txBody>
      </p:sp>
    </p:spTree>
    <p:extLst>
      <p:ext uri="{BB962C8B-B14F-4D97-AF65-F5344CB8AC3E}">
        <p14:creationId xmlns:p14="http://schemas.microsoft.com/office/powerpoint/2010/main" val="324899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31"/>
          <p:cNvGrpSpPr>
            <a:grpSpLocks/>
          </p:cNvGrpSpPr>
          <p:nvPr/>
        </p:nvGrpSpPr>
        <p:grpSpPr bwMode="auto">
          <a:xfrm>
            <a:off x="0" y="-38100"/>
            <a:ext cx="12192000" cy="6916738"/>
            <a:chOff x="0" y="-24"/>
            <a:chExt cx="5773" cy="4357"/>
          </a:xfrm>
        </p:grpSpPr>
        <p:pic>
          <p:nvPicPr>
            <p:cNvPr id="34821" name="Picture 32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2" name="Picture 33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3" name="Picture 34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4" name="Picture 35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19" name="Picture 15" descr="T4    IMG_8226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20262" r="67181" b="70018"/>
          <a:stretch>
            <a:fillRect/>
          </a:stretch>
        </p:blipFill>
        <p:spPr bwMode="auto">
          <a:xfrm>
            <a:off x="1131402" y="1431947"/>
            <a:ext cx="3823539" cy="23224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763941" y="5325980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Times New Roman" panose="02020603050405020304" pitchFamily="18" charset="0"/>
              </a:rPr>
              <a:t>   </a:t>
            </a:r>
            <a:r>
              <a:rPr lang="en-US" altLang="en-US" sz="3200" b="1" i="0" dirty="0" err="1">
                <a:latin typeface="Times New Roman" panose="02020603050405020304" pitchFamily="18" charset="0"/>
              </a:rPr>
              <a:t>Cửu</a:t>
            </a:r>
            <a:r>
              <a:rPr lang="en-US" altLang="en-US" sz="3200" b="1" i="0" dirty="0">
                <a:latin typeface="Times New Roman" panose="02020603050405020304" pitchFamily="18" charset="0"/>
              </a:rPr>
              <a:t> Long </a:t>
            </a:r>
            <a:r>
              <a:rPr lang="en-US" altLang="en-US" sz="3200" b="1" i="0" dirty="0" err="1">
                <a:latin typeface="Times New Roman" panose="02020603050405020304" pitchFamily="18" charset="0"/>
              </a:rPr>
              <a:t>là</a:t>
            </a:r>
            <a:r>
              <a:rPr lang="en-US" altLang="en-US" sz="3200" b="1" i="0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latin typeface="Times New Roman" panose="02020603050405020304" pitchFamily="18" charset="0"/>
              </a:rPr>
              <a:t>dòng</a:t>
            </a:r>
            <a:r>
              <a:rPr lang="en-US" altLang="en-US" sz="3200" b="1" i="0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latin typeface="Times New Roman" panose="02020603050405020304" pitchFamily="18" charset="0"/>
              </a:rPr>
              <a:t>sông</a:t>
            </a:r>
            <a:r>
              <a:rPr lang="en-US" altLang="en-US" sz="3200" b="1" i="0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3200" b="1" i="0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3200" b="1" i="0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200" b="1" i="0" dirty="0">
                <a:latin typeface="Times New Roman" panose="02020603050405020304" pitchFamily="18" charset="0"/>
              </a:rPr>
              <a:t> ta, </a:t>
            </a:r>
            <a:r>
              <a:rPr lang="en-US" altLang="en-US" sz="3200" b="1" i="0" dirty="0" err="1">
                <a:latin typeface="Times New Roman" panose="02020603050405020304" pitchFamily="18" charset="0"/>
              </a:rPr>
              <a:t>chảy</a:t>
            </a:r>
            <a:r>
              <a:rPr lang="en-US" altLang="en-US" sz="3200" b="1" i="0" dirty="0">
                <a:latin typeface="Times New Roman" panose="02020603050405020304" pitchFamily="18" charset="0"/>
              </a:rPr>
              <a:t> qua </a:t>
            </a:r>
            <a:r>
              <a:rPr lang="en-US" altLang="en-US" sz="3200" b="1" i="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3200" b="1" i="0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latin typeface="Times New Roman" panose="02020603050405020304" pitchFamily="18" charset="0"/>
              </a:rPr>
              <a:t>tỉnh</a:t>
            </a:r>
            <a:r>
              <a:rPr lang="en-US" altLang="en-US" sz="3200" b="1" i="0" dirty="0">
                <a:latin typeface="Times New Roman" panose="02020603050405020304" pitchFamily="18" charset="0"/>
              </a:rPr>
              <a:t> ở Nam </a:t>
            </a:r>
            <a:r>
              <a:rPr lang="en-US" altLang="en-US" sz="3200" b="1" i="0" dirty="0" err="1">
                <a:latin typeface="Times New Roman" panose="02020603050405020304" pitchFamily="18" charset="0"/>
              </a:rPr>
              <a:t>bộ</a:t>
            </a:r>
            <a:r>
              <a:rPr lang="en-US" altLang="en-US" sz="3200" b="1" i="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97" y="299447"/>
            <a:ext cx="6584971" cy="478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3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018430A-7C9A-403F-AC7C-C50568042321}"/>
              </a:ext>
            </a:extLst>
          </p:cNvPr>
          <p:cNvSpPr txBox="1"/>
          <p:nvPr/>
        </p:nvSpPr>
        <p:spPr>
          <a:xfrm>
            <a:off x="2240486" y="233278"/>
            <a:ext cx="770943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AEE4AD-018F-4642-9521-E4BC6F2E10D4}"/>
              </a:ext>
            </a:extLst>
          </p:cNvPr>
          <p:cNvSpPr txBox="1"/>
          <p:nvPr/>
        </p:nvSpPr>
        <p:spPr>
          <a:xfrm>
            <a:off x="5049729" y="3889197"/>
            <a:ext cx="660564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AF5DB7-2AED-4156-93E2-E72CAAE1786E}"/>
              </a:ext>
            </a:extLst>
          </p:cNvPr>
          <p:cNvSpPr txBox="1"/>
          <p:nvPr/>
        </p:nvSpPr>
        <p:spPr>
          <a:xfrm>
            <a:off x="6472106" y="3889196"/>
            <a:ext cx="660564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950F94-EB5C-4A01-A4E1-3445DD56279B}"/>
              </a:ext>
            </a:extLst>
          </p:cNvPr>
          <p:cNvSpPr/>
          <p:nvPr/>
        </p:nvSpPr>
        <p:spPr>
          <a:xfrm>
            <a:off x="5049729" y="3932806"/>
            <a:ext cx="670166" cy="9942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804954" y="5176294"/>
            <a:ext cx="77459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“ Cửu Long”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1625567" y="6030368"/>
            <a:ext cx="5337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C00000"/>
                </a:solidFill>
                <a:latin typeface="Times New Roman" panose="02020603050405020304" pitchFamily="18" charset="0"/>
              </a:rPr>
              <a:t>- 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Độ cao các con chữ như thế nào ?</a:t>
            </a:r>
          </a:p>
        </p:txBody>
      </p:sp>
      <p:pic>
        <p:nvPicPr>
          <p:cNvPr id="13" name="Picture 32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61163"/>
            <a:ext cx="1216454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3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8684859" y="3350860"/>
            <a:ext cx="6858000" cy="15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38100"/>
            <a:ext cx="1216454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4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-3413099" y="3364587"/>
            <a:ext cx="6858000" cy="1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T4    IMG_8226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20262" r="67181" b="70018"/>
          <a:stretch>
            <a:fillRect/>
          </a:stretch>
        </p:blipFill>
        <p:spPr bwMode="auto">
          <a:xfrm>
            <a:off x="3258355" y="1060317"/>
            <a:ext cx="5318975" cy="25796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92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 animBg="1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Núi Thái Sơn - Ngọn núi linh thiêng nổi tiếng nhất Trung Quốc - Cột chống  trời có 1 không 2 - YouTube">
            <a:extLst>
              <a:ext uri="{FF2B5EF4-FFF2-40B4-BE49-F238E27FC236}">
                <a16:creationId xmlns:a16="http://schemas.microsoft.com/office/drawing/2014/main" id="{B996F1EF-B8A2-4302-81AF-6F1A11751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56676" cy="464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4" descr="LỜI RU KHÔNG QUÊN VỀ NÚI THÁI CÔNG CHA VÀ SUỐI NGUỒN NGHĨA MẸ">
            <a:extLst>
              <a:ext uri="{FF2B5EF4-FFF2-40B4-BE49-F238E27FC236}">
                <a16:creationId xmlns:a16="http://schemas.microsoft.com/office/drawing/2014/main" id="{72B2C7D0-E89F-4D34-BAB4-40C47322B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573" y="2767559"/>
            <a:ext cx="7453692" cy="409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7" name="Group 31"/>
          <p:cNvGrpSpPr>
            <a:grpSpLocks/>
          </p:cNvGrpSpPr>
          <p:nvPr/>
        </p:nvGrpSpPr>
        <p:grpSpPr bwMode="auto">
          <a:xfrm>
            <a:off x="0" y="-38100"/>
            <a:ext cx="12192000" cy="6916738"/>
            <a:chOff x="0" y="-24"/>
            <a:chExt cx="5773" cy="4357"/>
          </a:xfrm>
        </p:grpSpPr>
        <p:pic>
          <p:nvPicPr>
            <p:cNvPr id="20488" name="Picture 32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33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34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35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632C58B-F960-40F7-B5FF-AD370631DDEF}"/>
              </a:ext>
            </a:extLst>
          </p:cNvPr>
          <p:cNvSpPr txBox="1"/>
          <p:nvPr/>
        </p:nvSpPr>
        <p:spPr>
          <a:xfrm>
            <a:off x="1647152" y="39657"/>
            <a:ext cx="3657601" cy="69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0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0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0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pic>
        <p:nvPicPr>
          <p:cNvPr id="12" name="Picture 13" descr="T4    IMG_8226"/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35814" r="2942" b="48634"/>
          <a:stretch>
            <a:fillRect/>
          </a:stretch>
        </p:blipFill>
        <p:spPr bwMode="auto">
          <a:xfrm>
            <a:off x="2240924" y="816644"/>
            <a:ext cx="8238702" cy="237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60847" y="3894280"/>
            <a:ext cx="4974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600">
                <a:solidFill>
                  <a:srgbClr val="0070C0"/>
                </a:solidFill>
                <a:latin typeface="+mj-lt"/>
              </a:rPr>
              <a:t>ãy trân trọng những gì cha mẹ làm cho mình và hãy đền đáp lại những gì mình có thể làm được.</a:t>
            </a:r>
            <a:endParaRPr lang="en-US" sz="36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AutoShape 15">
            <a:extLst>
              <a:ext uri="{FF2B5EF4-FFF2-40B4-BE49-F238E27FC236}">
                <a16:creationId xmlns:a16="http://schemas.microsoft.com/office/drawing/2014/main" id="{00FF4495-A787-4266-BDF9-AD331F938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264" y="3681930"/>
            <a:ext cx="5410200" cy="2590800"/>
          </a:xfrm>
          <a:prstGeom prst="cloudCallout">
            <a:avLst>
              <a:gd name="adj1" fmla="val -48944"/>
              <a:gd name="adj2" fmla="val 2530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1FBCCF88-0597-4642-81A6-9C2286A0A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5787" y="4306552"/>
            <a:ext cx="3657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ơn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cha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mẹ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rất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lao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8558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32C58B-F960-40F7-B5FF-AD370631DDEF}"/>
              </a:ext>
            </a:extLst>
          </p:cNvPr>
          <p:cNvSpPr txBox="1"/>
          <p:nvPr/>
        </p:nvSpPr>
        <p:spPr>
          <a:xfrm>
            <a:off x="-201695" y="895631"/>
            <a:ext cx="3657601" cy="69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0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0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0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pic>
        <p:nvPicPr>
          <p:cNvPr id="9" name="Picture 34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-3413099" y="3364587"/>
            <a:ext cx="6858000" cy="1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2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61163"/>
            <a:ext cx="1216454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8684859" y="3350860"/>
            <a:ext cx="6858000" cy="15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38100"/>
            <a:ext cx="1216454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T4    IMG_8226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35814" r="2942" b="48634"/>
          <a:stretch>
            <a:fillRect/>
          </a:stretch>
        </p:blipFill>
        <p:spPr bwMode="auto">
          <a:xfrm>
            <a:off x="2894211" y="275731"/>
            <a:ext cx="8238702" cy="237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1">
            <a:extLst>
              <a:ext uri="{FF2B5EF4-FFF2-40B4-BE49-F238E27FC236}">
                <a16:creationId xmlns:a16="http://schemas.microsoft.com/office/drawing/2014/main" id="{1647EC2A-63B2-4B03-868E-5CBCA2EDC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509" y="4118922"/>
            <a:ext cx="632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>
                <a:latin typeface="Times New Roman" panose="02020603050405020304" pitchFamily="18" charset="0"/>
              </a:rPr>
              <a:t>- </a:t>
            </a:r>
            <a:r>
              <a:rPr lang="en-US" altLang="en-US" sz="2800">
                <a:latin typeface="Times New Roman" panose="02020603050405020304" pitchFamily="18" charset="0"/>
              </a:rPr>
              <a:t>Những con chữ nào cao 2 ly rưỡi ?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845995FD-221D-40ED-9848-6E89E39F4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209" y="3288660"/>
            <a:ext cx="632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i="0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Những chữ nào được viết hoa?</a:t>
            </a:r>
          </a:p>
        </p:txBody>
      </p:sp>
    </p:spTree>
    <p:extLst>
      <p:ext uri="{BB962C8B-B14F-4D97-AF65-F5344CB8AC3E}">
        <p14:creationId xmlns:p14="http://schemas.microsoft.com/office/powerpoint/2010/main" val="398577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C0325518-2F7D-4F2F-A352-96271AFDA392}"/>
              </a:ext>
            </a:extLst>
          </p:cNvPr>
          <p:cNvSpPr/>
          <p:nvPr/>
        </p:nvSpPr>
        <p:spPr>
          <a:xfrm>
            <a:off x="1704527" y="1879214"/>
            <a:ext cx="1547703" cy="1547703"/>
          </a:xfrm>
          <a:prstGeom prst="ellipse">
            <a:avLst/>
          </a:prstGeom>
          <a:solidFill>
            <a:srgbClr val="EBA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8DF5D8-F399-410C-8784-70115665CF19}"/>
              </a:ext>
            </a:extLst>
          </p:cNvPr>
          <p:cNvSpPr/>
          <p:nvPr/>
        </p:nvSpPr>
        <p:spPr>
          <a:xfrm>
            <a:off x="4118770" y="1893014"/>
            <a:ext cx="1547703" cy="1547703"/>
          </a:xfrm>
          <a:prstGeom prst="ellipse">
            <a:avLst/>
          </a:prstGeom>
          <a:solidFill>
            <a:srgbClr val="965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8501CB9-3D48-4B08-A5AD-77E87F6419EE}"/>
              </a:ext>
            </a:extLst>
          </p:cNvPr>
          <p:cNvSpPr/>
          <p:nvPr/>
        </p:nvSpPr>
        <p:spPr>
          <a:xfrm>
            <a:off x="6533013" y="1879214"/>
            <a:ext cx="1547703" cy="1547703"/>
          </a:xfrm>
          <a:prstGeom prst="ellipse">
            <a:avLst/>
          </a:prstGeom>
          <a:solidFill>
            <a:srgbClr val="06A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49C8A21-D062-4203-943D-349B818F5A7E}"/>
              </a:ext>
            </a:extLst>
          </p:cNvPr>
          <p:cNvSpPr/>
          <p:nvPr/>
        </p:nvSpPr>
        <p:spPr>
          <a:xfrm>
            <a:off x="8947256" y="1879214"/>
            <a:ext cx="1547703" cy="1547703"/>
          </a:xfrm>
          <a:prstGeom prst="ellipse">
            <a:avLst/>
          </a:prstGeom>
          <a:solidFill>
            <a:srgbClr val="F4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2A21620-A305-459F-8256-5374735708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03" y="2031220"/>
            <a:ext cx="1085985" cy="10859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B10A486-1450-4A86-8C16-B1FB52E25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00" y="2090831"/>
            <a:ext cx="1085985" cy="10859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D55C5B-EB12-40D3-B610-D569C5F8A5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889" y="2110072"/>
            <a:ext cx="1085985" cy="10859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52C6A0B-784A-47B3-9F15-83C07BBD0E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770" y="2148450"/>
            <a:ext cx="1085985" cy="1085985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79117E4-BCE1-42B7-A294-924239BD1D9F}"/>
              </a:ext>
            </a:extLst>
          </p:cNvPr>
          <p:cNvSpPr/>
          <p:nvPr/>
        </p:nvSpPr>
        <p:spPr>
          <a:xfrm>
            <a:off x="1412288" y="3428998"/>
            <a:ext cx="2132181" cy="23094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Chuẩn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bị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đầy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đủ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vở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,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đồ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dùng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VL Fourth Medium" panose="00000600000000000000" pitchFamily="50" charset="0"/>
              <a:sym typeface="+mn-ea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C25985F-D861-459C-83A9-75A72234D9CA}"/>
              </a:ext>
            </a:extLst>
          </p:cNvPr>
          <p:cNvSpPr/>
          <p:nvPr/>
        </p:nvSpPr>
        <p:spPr>
          <a:xfrm>
            <a:off x="3826531" y="3428998"/>
            <a:ext cx="2132181" cy="23094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Tập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trung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lắng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nghe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VL Fourth Medium" panose="00000600000000000000" pitchFamily="50" charset="0"/>
              <a:sym typeface="+mn-ea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EA24189-10E9-4B13-9AF2-338752983AA8}"/>
              </a:ext>
            </a:extLst>
          </p:cNvPr>
          <p:cNvSpPr/>
          <p:nvPr/>
        </p:nvSpPr>
        <p:spPr>
          <a:xfrm>
            <a:off x="6240774" y="3428998"/>
            <a:ext cx="2132181" cy="23094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Chủ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động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ghi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chép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VL Fourth Medium" panose="00000600000000000000" pitchFamily="50" charset="0"/>
              <a:sym typeface="+mn-ea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04FF7AF-1AE5-4376-8819-AD2C5395A1F5}"/>
              </a:ext>
            </a:extLst>
          </p:cNvPr>
          <p:cNvSpPr/>
          <p:nvPr/>
        </p:nvSpPr>
        <p:spPr>
          <a:xfrm>
            <a:off x="8655017" y="3429000"/>
            <a:ext cx="2132181" cy="23094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Thực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hành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yêu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cầu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của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giáo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viên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VL Fourth Medium" panose="00000600000000000000" pitchFamily="50" charset="0"/>
              <a:sym typeface="+mn-e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23527"/>
            <a:ext cx="12192000" cy="0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"/>
          <p:cNvSpPr txBox="1"/>
          <p:nvPr/>
        </p:nvSpPr>
        <p:spPr>
          <a:xfrm>
            <a:off x="1833869" y="286413"/>
            <a:ext cx="8524263" cy="646986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pc="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3200" b="1" spc="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7" y="113376"/>
            <a:ext cx="1287571" cy="738460"/>
          </a:xfrm>
          <a:prstGeom prst="rect">
            <a:avLst/>
          </a:prstGeom>
        </p:spPr>
      </p:pic>
      <p:pic>
        <p:nvPicPr>
          <p:cNvPr id="17" name="Picture 32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61163"/>
            <a:ext cx="1216454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3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8684859" y="3350860"/>
            <a:ext cx="6858000" cy="15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5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38100"/>
            <a:ext cx="1216454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4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-3413099" y="3364587"/>
            <a:ext cx="6858000" cy="1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69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722437" y="869324"/>
            <a:ext cx="5029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0" u="sng">
                <a:latin typeface="Times New Roman" panose="02020603050405020304" pitchFamily="18" charset="0"/>
              </a:rPr>
              <a:t>1- Tư thế ngồi viết:</a:t>
            </a:r>
          </a:p>
          <a:p>
            <a:pPr eaLnBrk="1" hangingPunct="1"/>
            <a:r>
              <a:rPr lang="en-US" altLang="en-US" sz="2400" i="0">
                <a:latin typeface="Times New Roman" panose="02020603050405020304" pitchFamily="18" charset="0"/>
              </a:rPr>
              <a:t>- Lưng thẳng, không tì ngực vào bàn.</a:t>
            </a:r>
          </a:p>
          <a:p>
            <a:pPr eaLnBrk="1" hangingPunct="1"/>
            <a:r>
              <a:rPr lang="en-US" altLang="en-US" sz="2400" i="0">
                <a:latin typeface="Times New Roman" panose="02020603050405020304" pitchFamily="18" charset="0"/>
              </a:rPr>
              <a:t>- Đầu hơi cúi.</a:t>
            </a:r>
          </a:p>
          <a:p>
            <a:pPr eaLnBrk="1" hangingPunct="1"/>
            <a:r>
              <a:rPr lang="en-US" altLang="en-US" sz="2400" i="0">
                <a:latin typeface="Times New Roman" panose="02020603050405020304" pitchFamily="18" charset="0"/>
              </a:rPr>
              <a:t>- Mắt cách vở khoảng 25 đến 30 cm.</a:t>
            </a:r>
          </a:p>
          <a:p>
            <a:pPr eaLnBrk="1" hangingPunct="1"/>
            <a:r>
              <a:rPr lang="en-US" altLang="en-US" sz="2400" i="0">
                <a:latin typeface="Times New Roman" panose="02020603050405020304" pitchFamily="18" charset="0"/>
              </a:rPr>
              <a:t>- Tay phải cầm bút.</a:t>
            </a:r>
          </a:p>
          <a:p>
            <a:pPr eaLnBrk="1" hangingPunct="1"/>
            <a:r>
              <a:rPr lang="en-US" altLang="en-US" sz="2400" i="0">
                <a:latin typeface="Times New Roman" panose="02020603050405020304" pitchFamily="18" charset="0"/>
              </a:rPr>
              <a:t>- Tay trái tì nhẹ lên mép vở để giữ.</a:t>
            </a:r>
          </a:p>
          <a:p>
            <a:pPr eaLnBrk="1" hangingPunct="1"/>
            <a:r>
              <a:rPr lang="en-US" altLang="en-US" sz="2400" i="0">
                <a:latin typeface="Times New Roman" panose="02020603050405020304" pitchFamily="18" charset="0"/>
              </a:rPr>
              <a:t>- Hai chân để song song thoải mái.</a:t>
            </a:r>
          </a:p>
          <a:p>
            <a:pPr algn="just"/>
            <a:endParaRPr lang="en-US" altLang="en-US" sz="2400" i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722437" y="3711481"/>
            <a:ext cx="5562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0" u="sng">
                <a:latin typeface="Times New Roman" panose="02020603050405020304" pitchFamily="18" charset="0"/>
              </a:rPr>
              <a:t>2-Cách cầm bút:</a:t>
            </a:r>
          </a:p>
          <a:p>
            <a:pPr eaLnBrk="1" hangingPunct="1"/>
            <a:r>
              <a:rPr lang="en-US" altLang="en-US" sz="2400" i="0">
                <a:latin typeface="Times New Roman" panose="02020603050405020304" pitchFamily="18" charset="0"/>
              </a:rPr>
              <a:t>- Cầm bút bằng 3 ngón tay: ngón cái, ngón trỏ, ngón giữa.</a:t>
            </a:r>
          </a:p>
          <a:p>
            <a:pPr eaLnBrk="1" hangingPunct="1"/>
            <a:r>
              <a:rPr lang="en-US" altLang="en-US" sz="2400" i="0">
                <a:latin typeface="Times New Roman" panose="02020603050405020304" pitchFamily="18" charset="0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pPr eaLnBrk="1" hangingPunct="1"/>
            <a:r>
              <a:rPr lang="en-US" altLang="en-US" sz="2400" i="0">
                <a:latin typeface="Times New Roman" panose="02020603050405020304" pitchFamily="18" charset="0"/>
              </a:rPr>
              <a:t>- Không nên cầm bút tay trái.</a:t>
            </a:r>
          </a:p>
        </p:txBody>
      </p:sp>
      <p:pic>
        <p:nvPicPr>
          <p:cNvPr id="19463" name="Picture 7" descr="Cam b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3649663"/>
            <a:ext cx="2895600" cy="2825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chu hoa0005"/>
          <p:cNvPicPr>
            <a:picLocks noChangeAspect="1" noChangeArrowheads="1"/>
          </p:cNvPicPr>
          <p:nvPr/>
        </p:nvPicPr>
        <p:blipFill>
          <a:blip r:embed="rId4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7543800" y="457200"/>
            <a:ext cx="2819400" cy="2667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966" name="Group 31"/>
          <p:cNvGrpSpPr>
            <a:grpSpLocks/>
          </p:cNvGrpSpPr>
          <p:nvPr/>
        </p:nvGrpSpPr>
        <p:grpSpPr bwMode="auto">
          <a:xfrm>
            <a:off x="-103031" y="-38100"/>
            <a:ext cx="12295031" cy="6916738"/>
            <a:chOff x="0" y="-24"/>
            <a:chExt cx="5773" cy="4357"/>
          </a:xfrm>
        </p:grpSpPr>
        <p:pic>
          <p:nvPicPr>
            <p:cNvPr id="40967" name="Picture 32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8" name="Picture 33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9" name="Picture 34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0" name="Picture 35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812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3244850" y="138114"/>
            <a:ext cx="5181600" cy="700087"/>
          </a:xfrm>
          <a:prstGeom prst="rect">
            <a:avLst/>
          </a:prstGeom>
          <a:solidFill>
            <a:srgbClr val="B8E6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</a:rPr>
              <a:t>THỰC HÀNH VIẾT VỞ</a:t>
            </a:r>
          </a:p>
        </p:txBody>
      </p:sp>
      <p:grpSp>
        <p:nvGrpSpPr>
          <p:cNvPr id="24580" name="Group 31"/>
          <p:cNvGrpSpPr>
            <a:grpSpLocks/>
          </p:cNvGrpSpPr>
          <p:nvPr/>
        </p:nvGrpSpPr>
        <p:grpSpPr bwMode="auto">
          <a:xfrm>
            <a:off x="1854558" y="0"/>
            <a:ext cx="7868991" cy="6916738"/>
            <a:chOff x="0" y="-24"/>
            <a:chExt cx="5773" cy="4357"/>
          </a:xfrm>
        </p:grpSpPr>
        <p:pic>
          <p:nvPicPr>
            <p:cNvPr id="24581" name="Picture 32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2" name="Picture 33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34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4" name="Picture 35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1" descr="T4    IMG_8226"/>
          <p:cNvPicPr>
            <a:picLocks noChangeAspect="1" noChangeArrowheads="1"/>
          </p:cNvPicPr>
          <p:nvPr/>
        </p:nvPicPr>
        <p:blipFill>
          <a:blip r:embed="rId4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3738" r="4050" b="23364"/>
          <a:stretch>
            <a:fillRect/>
          </a:stretch>
        </p:blipFill>
        <p:spPr bwMode="auto">
          <a:xfrm>
            <a:off x="3124993" y="858840"/>
            <a:ext cx="54213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859014"/>
      </p:ext>
    </p:extLst>
  </p:cSld>
  <p:clrMapOvr>
    <a:masterClrMapping/>
  </p:clrMapOvr>
  <p:transition>
    <p:blind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53" y="4013234"/>
            <a:ext cx="14071022" cy="2907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255" y="-2298"/>
            <a:ext cx="7765660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47" y="1292554"/>
            <a:ext cx="1970426" cy="99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图片 4109" descr="封面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894" y="4001745"/>
            <a:ext cx="3543319" cy="2404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22">
            <a:extLst>
              <a:ext uri="{FF2B5EF4-FFF2-40B4-BE49-F238E27FC236}">
                <a16:creationId xmlns:a16="http://schemas.microsoft.com/office/drawing/2014/main" id="{85CF5F8E-14FB-489D-9F5B-AA3969FA4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288" y="2533650"/>
            <a:ext cx="90693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l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4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</a:t>
            </a:r>
            <a:endParaRPr lang="en-US" sz="4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8">
            <a:extLst>
              <a:ext uri="{FF2B5EF4-FFF2-40B4-BE49-F238E27FC236}">
                <a16:creationId xmlns:a16="http://schemas.microsoft.com/office/drawing/2014/main" id="{4FEC46CF-7442-41FB-AB5E-A8FC22441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422" y="241198"/>
            <a:ext cx="29798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l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48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4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Rectangle 49">
            <a:extLst>
              <a:ext uri="{FF2B5EF4-FFF2-40B4-BE49-F238E27FC236}">
                <a16:creationId xmlns:a16="http://schemas.microsoft.com/office/drawing/2014/main" id="{C272A8F0-A935-4FD0-9D93-9B3EFFBA2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290" y="1899287"/>
            <a:ext cx="502590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l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viết 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49">
            <a:extLst>
              <a:ext uri="{FF2B5EF4-FFF2-40B4-BE49-F238E27FC236}">
                <a16:creationId xmlns:a16="http://schemas.microsoft.com/office/drawing/2014/main" id="{C272A8F0-A935-4FD0-9D93-9B3EFFBA2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290" y="3954519"/>
            <a:ext cx="554238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l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571500" indent="-571500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 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tậpviết </a:t>
            </a:r>
            <a:r>
              <a:rPr lang="en-US" sz="4000" b="1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 (tt)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29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/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E40B1D-10A9-4957-B425-BBE1CAC4345E}"/>
              </a:ext>
            </a:extLst>
          </p:cNvPr>
          <p:cNvSpPr txBox="1"/>
          <p:nvPr/>
        </p:nvSpPr>
        <p:spPr>
          <a:xfrm>
            <a:off x="2975734" y="1260284"/>
            <a:ext cx="6176962" cy="2716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 KẾT THÚC !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tạm biệt các em.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684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ình nền powerpoint màu trắng đẹp">
            <a:extLst>
              <a:ext uri="{FF2B5EF4-FFF2-40B4-BE49-F238E27FC236}">
                <a16:creationId xmlns:a16="http://schemas.microsoft.com/office/drawing/2014/main" id="{7A09CFEB-DFD4-4303-B23E-676479229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1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F042DC-EDAE-4C4B-80BB-586831A85374}"/>
              </a:ext>
            </a:extLst>
          </p:cNvPr>
          <p:cNvSpPr txBox="1"/>
          <p:nvPr/>
        </p:nvSpPr>
        <p:spPr>
          <a:xfrm>
            <a:off x="3333610" y="1069373"/>
            <a:ext cx="4315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vi-VN" sz="4000" b="1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18430A-7C9A-403F-AC7C-C50568042321}"/>
              </a:ext>
            </a:extLst>
          </p:cNvPr>
          <p:cNvSpPr txBox="1"/>
          <p:nvPr/>
        </p:nvSpPr>
        <p:spPr>
          <a:xfrm>
            <a:off x="2076997" y="231173"/>
            <a:ext cx="8465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</p:txBody>
      </p:sp>
      <p:pic>
        <p:nvPicPr>
          <p:cNvPr id="8" name="Picture 32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61163"/>
            <a:ext cx="1216454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8684859" y="3350860"/>
            <a:ext cx="6858000" cy="15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38100"/>
            <a:ext cx="1216454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4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-3413099" y="3364587"/>
            <a:ext cx="6858000" cy="1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00" y="1991519"/>
            <a:ext cx="1266825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38" y="3285728"/>
            <a:ext cx="8214206" cy="341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0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3A3D6E33-BBA0-4F93-8FDA-66CC086DFE7D}"/>
              </a:ext>
            </a:extLst>
          </p:cNvPr>
          <p:cNvSpPr/>
          <p:nvPr/>
        </p:nvSpPr>
        <p:spPr>
          <a:xfrm>
            <a:off x="239697" y="523782"/>
            <a:ext cx="5099050" cy="1824923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2B8D30-1B94-4F73-8AAC-6B420C6DA649}"/>
              </a:ext>
            </a:extLst>
          </p:cNvPr>
          <p:cNvSpPr txBox="1"/>
          <p:nvPr/>
        </p:nvSpPr>
        <p:spPr>
          <a:xfrm>
            <a:off x="-160920" y="450131"/>
            <a:ext cx="4315591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vi-VN" sz="3600" b="1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</p:txBody>
      </p:sp>
      <p:pic>
        <p:nvPicPr>
          <p:cNvPr id="10" name="Picture 32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61163"/>
            <a:ext cx="1216454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8684859" y="3350860"/>
            <a:ext cx="6858000" cy="15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38100"/>
            <a:ext cx="1216454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4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-3413099" y="3364587"/>
            <a:ext cx="6858000" cy="1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18" y="1149302"/>
            <a:ext cx="1266825" cy="952500"/>
          </a:xfrm>
          <a:prstGeom prst="rect">
            <a:avLst/>
          </a:prstGeom>
        </p:spPr>
      </p:pic>
      <p:pic>
        <p:nvPicPr>
          <p:cNvPr id="15" name="Picture 16" descr="T4    IMG_8226"/>
          <p:cNvPicPr>
            <a:picLocks noChangeAspect="1" noChangeArrowheads="1"/>
          </p:cNvPicPr>
          <p:nvPr/>
        </p:nvPicPr>
        <p:blipFill>
          <a:blip r:embed="rId4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3738" r="4050" b="23364"/>
          <a:stretch>
            <a:fillRect/>
          </a:stretch>
        </p:blipFill>
        <p:spPr bwMode="auto">
          <a:xfrm>
            <a:off x="6323527" y="79375"/>
            <a:ext cx="5421313" cy="668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37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504950" y="1335089"/>
            <a:ext cx="7010400" cy="5857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800000"/>
                </a:solidFill>
              </a:rPr>
              <a:t> - </a:t>
            </a:r>
            <a:r>
              <a:rPr lang="en-US" sz="3200" b="1" err="1">
                <a:solidFill>
                  <a:srgbClr val="800000"/>
                </a:solidFill>
              </a:rPr>
              <a:t>Chữ</a:t>
            </a:r>
            <a:r>
              <a:rPr lang="en-US" sz="3200" b="1">
                <a:solidFill>
                  <a:srgbClr val="800000"/>
                </a:solidFill>
              </a:rPr>
              <a:t> C </a:t>
            </a:r>
            <a:r>
              <a:rPr lang="en-US" sz="3200" b="1" dirty="0" err="1">
                <a:solidFill>
                  <a:srgbClr val="800000"/>
                </a:solidFill>
              </a:rPr>
              <a:t>được</a:t>
            </a: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err="1">
                <a:solidFill>
                  <a:srgbClr val="800000"/>
                </a:solidFill>
              </a:rPr>
              <a:t>viết</a:t>
            </a: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err="1">
                <a:solidFill>
                  <a:srgbClr val="800000"/>
                </a:solidFill>
              </a:rPr>
              <a:t>bằng</a:t>
            </a: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err="1">
                <a:solidFill>
                  <a:srgbClr val="800000"/>
                </a:solidFill>
              </a:rPr>
              <a:t>mấy</a:t>
            </a: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err="1">
                <a:solidFill>
                  <a:srgbClr val="800000"/>
                </a:solidFill>
              </a:rPr>
              <a:t>nét</a:t>
            </a:r>
            <a:r>
              <a:rPr lang="en-US" sz="3200" b="1" dirty="0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281238" y="249239"/>
            <a:ext cx="7104062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00"/>
                </a:solidFill>
              </a:rPr>
              <a:t>* </a:t>
            </a:r>
            <a:r>
              <a:rPr lang="en-US" sz="4000" b="1" dirty="0" err="1">
                <a:solidFill>
                  <a:srgbClr val="FF0000"/>
                </a:solidFill>
              </a:rPr>
              <a:t>Luyện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viết</a:t>
            </a:r>
            <a:r>
              <a:rPr lang="en-US" sz="4000" b="1">
                <a:solidFill>
                  <a:srgbClr val="FF0000"/>
                </a:solidFill>
              </a:rPr>
              <a:t>: C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1" name="Picture 32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61163"/>
            <a:ext cx="1216454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8684859" y="3350860"/>
            <a:ext cx="6858000" cy="15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38100"/>
            <a:ext cx="1216454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4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-3413099" y="3364587"/>
            <a:ext cx="6858000" cy="1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14" y="2133846"/>
            <a:ext cx="4146997" cy="46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8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utoUpdateAnimBg="0"/>
      <p:bldP spid="2561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1981201" y="914400"/>
            <a:ext cx="8488363" cy="579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Chữ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hoa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C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được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tạo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bởi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mấy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?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Đó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nào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?</a:t>
            </a:r>
          </a:p>
        </p:txBody>
      </p:sp>
      <p:sp>
        <p:nvSpPr>
          <p:cNvPr id="4148" name="Rectangle 52"/>
          <p:cNvSpPr>
            <a:spLocks noChangeArrowheads="1"/>
          </p:cNvSpPr>
          <p:nvPr/>
        </p:nvSpPr>
        <p:spPr bwMode="auto">
          <a:xfrm>
            <a:off x="6391746" y="1868487"/>
            <a:ext cx="4953000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>
                <a:latin typeface="Times New Roman" panose="02020603050405020304" pitchFamily="18" charset="0"/>
              </a:rPr>
              <a:t>Gồm 1 nét  là sự kết hợp của 2 nét cơ bản, nét cong dưới và cong trái nối liền nhau , tạo thành vòng xoắn to ở đầu chữ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47"/>
          <p:cNvSpPr>
            <a:spLocks noChangeArrowheads="1"/>
          </p:cNvSpPr>
          <p:nvPr/>
        </p:nvSpPr>
        <p:spPr bwMode="auto">
          <a:xfrm>
            <a:off x="1981200" y="5867401"/>
            <a:ext cx="5029200" cy="519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Chữ hoa C cao mấy đơn vị ?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743200" y="152400"/>
            <a:ext cx="6629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Quan sát, nhận xét chữ hoa C. </a:t>
            </a:r>
          </a:p>
        </p:txBody>
      </p:sp>
      <p:grpSp>
        <p:nvGrpSpPr>
          <p:cNvPr id="7175" name="Group 31"/>
          <p:cNvGrpSpPr>
            <a:grpSpLocks/>
          </p:cNvGrpSpPr>
          <p:nvPr/>
        </p:nvGrpSpPr>
        <p:grpSpPr bwMode="auto">
          <a:xfrm>
            <a:off x="0" y="-38100"/>
            <a:ext cx="12192000" cy="6916738"/>
            <a:chOff x="0" y="-24"/>
            <a:chExt cx="5773" cy="4357"/>
          </a:xfrm>
        </p:grpSpPr>
        <p:pic>
          <p:nvPicPr>
            <p:cNvPr id="7176" name="Picture 3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3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3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3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83" y="1523744"/>
            <a:ext cx="3940935" cy="42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9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3" grpId="0" animBg="1"/>
      <p:bldP spid="4148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ate.com - HƯỚNG DẪN QUY TRÌNH VIẾT CHỮ C HOA CỠ NHỎ_360p_Trim_Tr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4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724026" y="315914"/>
            <a:ext cx="5819775" cy="7699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chữ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hoa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C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195" name="Rectangle 61"/>
          <p:cNvSpPr>
            <a:spLocks noChangeArrowheads="1"/>
          </p:cNvSpPr>
          <p:nvPr/>
        </p:nvSpPr>
        <p:spPr bwMode="auto">
          <a:xfrm>
            <a:off x="3200400" y="1112838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>
                <a:latin typeface=".VnAristote" pitchFamily="34" charset="0"/>
              </a:rPr>
              <a:t> </a:t>
            </a:r>
          </a:p>
        </p:txBody>
      </p:sp>
      <p:grpSp>
        <p:nvGrpSpPr>
          <p:cNvPr id="8197" name="Group 31"/>
          <p:cNvGrpSpPr>
            <a:grpSpLocks/>
          </p:cNvGrpSpPr>
          <p:nvPr/>
        </p:nvGrpSpPr>
        <p:grpSpPr bwMode="auto">
          <a:xfrm>
            <a:off x="0" y="-38100"/>
            <a:ext cx="12276306" cy="6916738"/>
            <a:chOff x="0" y="-24"/>
            <a:chExt cx="5773" cy="4357"/>
          </a:xfrm>
        </p:grpSpPr>
        <p:pic>
          <p:nvPicPr>
            <p:cNvPr id="8201" name="Picture 32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33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34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35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83" y="1523744"/>
            <a:ext cx="3940935" cy="4207355"/>
          </a:xfrm>
          <a:prstGeom prst="rect">
            <a:avLst/>
          </a:prstGeom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730525" y="1322390"/>
            <a:ext cx="4191000" cy="50167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0">
                <a:latin typeface="Times New Roman" panose="02020603050405020304" pitchFamily="18" charset="0"/>
              </a:rPr>
              <a:t>Đặt bút ở giữa đường kẻ ngang 3 và 4 viết nét cong dưới rồi chuyển hướng viết tiếp nét cong trái, tạo thành vòng xoắn to ở đầu chữ, phần cuối của nét cong trái lượn vào trong, dừng bút ở giũa đường kẻ ngang 1 và 2. .</a:t>
            </a:r>
          </a:p>
        </p:txBody>
      </p:sp>
    </p:spTree>
    <p:extLst>
      <p:ext uri="{BB962C8B-B14F-4D97-AF65-F5344CB8AC3E}">
        <p14:creationId xmlns:p14="http://schemas.microsoft.com/office/powerpoint/2010/main" val="316370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1981201" y="914400"/>
            <a:ext cx="8488363" cy="579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Chữ hoa L được tạo bởi mấy nét?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Đó là những nét nào ?</a:t>
            </a: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5562600" y="3733801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47"/>
          <p:cNvSpPr>
            <a:spLocks noChangeArrowheads="1"/>
          </p:cNvSpPr>
          <p:nvPr/>
        </p:nvSpPr>
        <p:spPr bwMode="auto">
          <a:xfrm>
            <a:off x="1981201" y="5973764"/>
            <a:ext cx="5181600" cy="519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Chữ hoa L cao 2 đơn vị rưỡi.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743200" y="152400"/>
            <a:ext cx="6629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Quan sát, nhận xét chữ hoa L. </a:t>
            </a:r>
          </a:p>
        </p:txBody>
      </p:sp>
      <p:grpSp>
        <p:nvGrpSpPr>
          <p:cNvPr id="10247" name="Group 31"/>
          <p:cNvGrpSpPr>
            <a:grpSpLocks/>
          </p:cNvGrpSpPr>
          <p:nvPr/>
        </p:nvGrpSpPr>
        <p:grpSpPr bwMode="auto">
          <a:xfrm>
            <a:off x="0" y="-38100"/>
            <a:ext cx="12267446" cy="6916738"/>
            <a:chOff x="0" y="-24"/>
            <a:chExt cx="5773" cy="4357"/>
          </a:xfrm>
        </p:grpSpPr>
        <p:pic>
          <p:nvPicPr>
            <p:cNvPr id="10249" name="Picture 3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3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3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3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18" y="1628775"/>
            <a:ext cx="3442466" cy="4076703"/>
          </a:xfrm>
          <a:prstGeom prst="rect">
            <a:avLst/>
          </a:prstGeom>
        </p:spPr>
      </p:pic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5491582" y="2097089"/>
            <a:ext cx="4648200" cy="3016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Gồm 1 nét kết hợp của 3 nét cơ bản: cong dưới, lượn dọc và lượn ngang nối liền nhau, tạo vòng xoắn to ở đầu chữ và vòng xoắn nhỏ ở chân chữ.</a:t>
            </a:r>
          </a:p>
        </p:txBody>
      </p:sp>
    </p:spTree>
    <p:extLst>
      <p:ext uri="{BB962C8B-B14F-4D97-AF65-F5344CB8AC3E}">
        <p14:creationId xmlns:p14="http://schemas.microsoft.com/office/powerpoint/2010/main" val="135166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3" grpId="0" animBg="1"/>
      <p:bldP spid="2" grpId="0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815</Words>
  <Application>Microsoft Office PowerPoint</Application>
  <PresentationFormat>Widescreen</PresentationFormat>
  <Paragraphs>78</Paragraphs>
  <Slides>23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.VnAristote</vt:lpstr>
      <vt:lpstr>Arial</vt:lpstr>
      <vt:lpstr>Calibri</vt:lpstr>
      <vt:lpstr>Calibri Light</vt:lpstr>
      <vt:lpstr>Times New Roman</vt:lpstr>
      <vt:lpstr>VL Fourth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Lê Bích Mai</cp:lastModifiedBy>
  <cp:revision>15</cp:revision>
  <dcterms:created xsi:type="dcterms:W3CDTF">2021-08-27T05:46:52Z</dcterms:created>
  <dcterms:modified xsi:type="dcterms:W3CDTF">2022-02-08T19:51:42Z</dcterms:modified>
</cp:coreProperties>
</file>